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8"/>
  </p:notesMasterIdLst>
  <p:sldIdLst>
    <p:sldId id="259" r:id="rId2"/>
    <p:sldId id="262" r:id="rId3"/>
    <p:sldId id="263" r:id="rId4"/>
    <p:sldId id="261" r:id="rId5"/>
    <p:sldId id="266" r:id="rId6"/>
    <p:sldId id="264" r:id="rId7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0FF"/>
    <a:srgbClr val="009193"/>
    <a:srgbClr val="929000"/>
    <a:srgbClr val="FF9B00"/>
    <a:srgbClr val="CC990E"/>
    <a:srgbClr val="A37A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86"/>
    <p:restoredTop sz="94660"/>
  </p:normalViewPr>
  <p:slideViewPr>
    <p:cSldViewPr snapToGrid="0" snapToObjects="1">
      <p:cViewPr varScale="1">
        <p:scale>
          <a:sx n="67" d="100"/>
          <a:sy n="67" d="100"/>
        </p:scale>
        <p:origin x="184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67FF3E53-3C8A-B063-BE44-0C198C5A0E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538313F-E7F3-3C26-E077-49198A9FC1A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9A98A28-45EB-DB4F-887F-74C2A1A0E20F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9F5A0D5E-3D1E-0FA8-A1C6-7A9F9340A67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7BAF877E-2629-E955-2266-A478C2D4B8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los estilos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DCA6582-1BE7-9C42-ECF8-92C9C4D46F5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4CE6992-CA43-7153-9392-AC93BA76F1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45C3357-8C51-C845-A219-E535F9EA44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>
            <a:extLst>
              <a:ext uri="{FF2B5EF4-FFF2-40B4-BE49-F238E27FC236}">
                <a16:creationId xmlns:a16="http://schemas.microsoft.com/office/drawing/2014/main" id="{9F9EBF64-7863-AC8C-779A-A786B9BAD822}"/>
              </a:ext>
            </a:extLst>
          </p:cNvPr>
          <p:cNvCxnSpPr/>
          <p:nvPr/>
        </p:nvCxnSpPr>
        <p:spPr>
          <a:xfrm>
            <a:off x="2417763" y="3529013"/>
            <a:ext cx="8637587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/>
          <a:lstStyle>
            <a:lvl1pPr algn="l">
              <a:defRPr sz="6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4407A7C-188D-7414-1652-1924A44F3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25FEF-71D8-1245-BF30-8CCFDEA2F789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77E2070-A200-2335-3DE4-0BB7896A2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16175" y="328613"/>
            <a:ext cx="4973638" cy="3095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ED1A280-B40A-DB9B-45F1-9D50B3111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38275" y="798513"/>
            <a:ext cx="809625" cy="504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2B3E0-9BAE-6540-A419-6D3FAE4D4C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2995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2">
            <a:extLst>
              <a:ext uri="{FF2B5EF4-FFF2-40B4-BE49-F238E27FC236}">
                <a16:creationId xmlns:a16="http://schemas.microsoft.com/office/drawing/2014/main" id="{C6CBE4F5-3AA7-0988-ED79-690416D0DAE8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C3DC53A-5A26-AEDC-C7D1-419540B3A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4CC39-3509-A74D-AA2E-D725ADABE963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2012F7B-101E-B2C7-E82E-6A0D6C8FA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A576725-34C7-1047-A6A5-A729BA1BB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20611-EFF3-A346-8586-BA065749A9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1808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>
            <a:extLst>
              <a:ext uri="{FF2B5EF4-FFF2-40B4-BE49-F238E27FC236}">
                <a16:creationId xmlns:a16="http://schemas.microsoft.com/office/drawing/2014/main" id="{0F3C4049-BADF-CA51-04A7-38950FF029A5}"/>
              </a:ext>
            </a:extLst>
          </p:cNvPr>
          <p:cNvCxnSpPr/>
          <p:nvPr/>
        </p:nvCxnSpPr>
        <p:spPr>
          <a:xfrm>
            <a:off x="1454150" y="3805238"/>
            <a:ext cx="863123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BDE744F-A678-113E-CDD4-ED401EFFB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0787C-8DB1-F44D-A33A-EDBB3CF7DDDF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250B8D-5156-6B2C-B747-16FF2EA6E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24D0E5-904E-4A09-C9E3-7DB00FE41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DE498-9544-D14A-8D1A-CABB471011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3099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34">
            <a:extLst>
              <a:ext uri="{FF2B5EF4-FFF2-40B4-BE49-F238E27FC236}">
                <a16:creationId xmlns:a16="http://schemas.microsoft.com/office/drawing/2014/main" id="{58C00559-CACB-0F9A-862B-CC6F7118B4F6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0553BDB-9066-2D9A-BF57-6EE70A277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3B784-1C45-6646-92C3-6E310E8D2E50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AF40688-A736-AB4C-64C0-F8C0BCD68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B09A8D2-9B27-974F-0E87-C6190046F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4C13-C88E-6C4C-85A1-79E8AFED7E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6442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28">
            <a:extLst>
              <a:ext uri="{FF2B5EF4-FFF2-40B4-BE49-F238E27FC236}">
                <a16:creationId xmlns:a16="http://schemas.microsoft.com/office/drawing/2014/main" id="{F64528BF-3A77-BDEB-EF12-F2A3D79C5D9F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361CD4EE-4E0A-01AC-DD25-3946D161F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77EB2-7E69-5C4C-B8C6-F65765148231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D564B255-A355-996F-7247-F20AFCC23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BF6E39DB-9D14-3C77-7ED3-EA4CAD54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D2A58-9502-D749-8ACB-E5D7766F82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9548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4">
            <a:extLst>
              <a:ext uri="{FF2B5EF4-FFF2-40B4-BE49-F238E27FC236}">
                <a16:creationId xmlns:a16="http://schemas.microsoft.com/office/drawing/2014/main" id="{5E7D0178-516C-F5AF-7347-D02B81066C42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3685470A-76D9-AFF4-F019-5B3737CD1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324DA-E563-B543-887E-4AB4D526FB9E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0C21E02E-CFD4-FA90-23EC-276192ECD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3F96E63F-0137-3372-51C5-9644B5518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B0DB7-373C-ED4E-A212-83AED7C35D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9916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3386AA5-9BB0-C855-8413-F1E8A815E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42BCB-3A6A-F548-A533-018C303A0C3A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172E6C6-16C9-8B73-89BB-E09F30961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43BA37F-CE4C-B267-20A0-FEF8464A9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C6712-2E18-3342-B592-2D290EE37B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0564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6">
            <a:extLst>
              <a:ext uri="{FF2B5EF4-FFF2-40B4-BE49-F238E27FC236}">
                <a16:creationId xmlns:a16="http://schemas.microsoft.com/office/drawing/2014/main" id="{5A299B15-0B6E-B8AE-7AC6-E2134C573B36}"/>
              </a:ext>
            </a:extLst>
          </p:cNvPr>
          <p:cNvCxnSpPr/>
          <p:nvPr/>
        </p:nvCxnSpPr>
        <p:spPr>
          <a:xfrm>
            <a:off x="1447800" y="3205163"/>
            <a:ext cx="32702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B3A8CF6-F4A4-8303-ECD7-589E9B406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68384-A8DD-3B48-BF06-F16C68B0CBFB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42565E9F-B20F-0190-A12F-F98A2718C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A333EC43-FEBC-4FD2-5BBE-B362E005E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FFC4F-D88D-024B-82E8-FE35497EA7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9918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>
            <a:extLst>
              <a:ext uri="{FF2B5EF4-FFF2-40B4-BE49-F238E27FC236}">
                <a16:creationId xmlns:a16="http://schemas.microsoft.com/office/drawing/2014/main" id="{B7C57BAF-4FCC-A2CC-7C77-935C8D45F6CF}"/>
              </a:ext>
            </a:extLst>
          </p:cNvPr>
          <p:cNvGrpSpPr>
            <a:grpSpLocks/>
          </p:cNvGrpSpPr>
          <p:nvPr/>
        </p:nvGrpSpPr>
        <p:grpSpPr bwMode="auto">
          <a:xfrm>
            <a:off x="7477125" y="482600"/>
            <a:ext cx="4075113" cy="5148263"/>
            <a:chOff x="7477387" y="482170"/>
            <a:chExt cx="4074533" cy="5149101"/>
          </a:xfrm>
        </p:grpSpPr>
        <p:sp>
          <p:nvSpPr>
            <p:cNvPr id="6" name="Rectangle 17">
              <a:extLst>
                <a:ext uri="{FF2B5EF4-FFF2-40B4-BE49-F238E27FC236}">
                  <a16:creationId xmlns:a16="http://schemas.microsoft.com/office/drawing/2014/main" id="{91C29539-12C5-E11B-8C74-F2A1029AA697}"/>
                </a:ext>
              </a:extLst>
            </p:cNvPr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18">
              <a:extLst>
                <a:ext uri="{FF2B5EF4-FFF2-40B4-BE49-F238E27FC236}">
                  <a16:creationId xmlns:a16="http://schemas.microsoft.com/office/drawing/2014/main" id="{BDADE38D-2A0A-AAE9-4E93-9B3024DD1F1A}"/>
                </a:ext>
              </a:extLst>
            </p:cNvPr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cxnSp>
        <p:nvCxnSpPr>
          <p:cNvPr id="8" name="Straight Connector 30">
            <a:extLst>
              <a:ext uri="{FF2B5EF4-FFF2-40B4-BE49-F238E27FC236}">
                <a16:creationId xmlns:a16="http://schemas.microsoft.com/office/drawing/2014/main" id="{6E80EBEB-3FD6-9890-84C4-94E7721D6415}"/>
              </a:ext>
            </a:extLst>
          </p:cNvPr>
          <p:cNvCxnSpPr/>
          <p:nvPr/>
        </p:nvCxnSpPr>
        <p:spPr>
          <a:xfrm>
            <a:off x="1447800" y="3143250"/>
            <a:ext cx="552767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DE3B5D53-15A1-F1BE-B5AF-8FEDB7690F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47800" y="5470525"/>
            <a:ext cx="5527675" cy="319088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2767CD0A-969D-E645-B696-8C7B6BA6D705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CE7F4432-40AB-A489-1F63-6A643F124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47800" y="319088"/>
            <a:ext cx="5540375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C96EB3CD-897E-3DA6-4EEC-CFC4E46A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42097-2909-CC4C-8F76-F37CD2036E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651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25">
            <a:extLst>
              <a:ext uri="{FF2B5EF4-FFF2-40B4-BE49-F238E27FC236}">
                <a16:creationId xmlns:a16="http://schemas.microsoft.com/office/drawing/2014/main" id="{C9599F77-F9D9-160D-E5BD-0A88A48A5D72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72E1ADF-71B3-E11D-230D-7AF9FE214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33058-4CA9-B249-B07F-B1BFB4F57E2E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E27ABF1-C146-F79C-9358-13613E654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B3E723-F079-E90D-B3B5-C256D7237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8E661-FA82-FF49-860A-60255D8BB6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0735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>
            <a:extLst>
              <a:ext uri="{FF2B5EF4-FFF2-40B4-BE49-F238E27FC236}">
                <a16:creationId xmlns:a16="http://schemas.microsoft.com/office/drawing/2014/main" id="{B72D295D-C402-D23A-7CF2-DBB6920B5B44}"/>
              </a:ext>
            </a:extLst>
          </p:cNvPr>
          <p:cNvCxnSpPr/>
          <p:nvPr/>
        </p:nvCxnSpPr>
        <p:spPr>
          <a:xfrm>
            <a:off x="9439275" y="798513"/>
            <a:ext cx="0" cy="466090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64AAB70-BD39-5750-351F-59998588E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1D205-8632-E448-B298-E556F4217756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BD934E6-3A07-7EFC-3930-414F38B45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5288D3D-4236-A2A4-96AB-439424C0A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46AA1-0E56-E644-B261-B9F218B739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7267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66C1172-55D1-F19C-997B-E8A4F5E5BC32}"/>
              </a:ext>
            </a:extLst>
          </p:cNvPr>
          <p:cNvSpPr/>
          <p:nvPr/>
        </p:nvSpPr>
        <p:spPr>
          <a:xfrm>
            <a:off x="0" y="2019300"/>
            <a:ext cx="12192000" cy="41068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27" name="Picture 6">
            <a:extLst>
              <a:ext uri="{FF2B5EF4-FFF2-40B4-BE49-F238E27FC236}">
                <a16:creationId xmlns:a16="http://schemas.microsoft.com/office/drawing/2014/main" id="{DCC90FA4-0C68-F2F0-DCDB-22755647C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>
            <a:fillRect/>
          </a:stretch>
        </p:blipFill>
        <p:spPr bwMode="black">
          <a:xfrm>
            <a:off x="0" y="6126163"/>
            <a:ext cx="121920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97D85B-AEA7-92E5-73F2-7C0CB6744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id="{29E3F20D-750E-F21C-E513-A30F4C47F3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450975" y="2016125"/>
            <a:ext cx="9604375" cy="344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C88ABD-B638-23D0-0270-5D638E55B3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554913" y="330200"/>
            <a:ext cx="3500437" cy="309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9DBA898-7469-1F4D-82F2-4E521D5B2867}" type="datetimeFigureOut">
              <a:rPr lang="es-ES"/>
              <a:pPr>
                <a:defRPr/>
              </a:pPr>
              <a:t>20/5/23</a:t>
            </a:fld>
            <a:endParaRPr 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FCF2F-8259-C07A-07BC-B763675BAE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50975" y="328613"/>
            <a:ext cx="5938838" cy="3095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A3D1F-1EDE-2B40-01F6-AEBBCAD4A1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79425" y="798513"/>
            <a:ext cx="811213" cy="5048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28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8A37D45D-EF99-4449-9E18-8785C49B45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05B7DC1-0B8F-4AA7-18B8-EAC1EED95C12}"/>
              </a:ext>
            </a:extLst>
          </p:cNvPr>
          <p:cNvCxnSpPr/>
          <p:nvPr/>
        </p:nvCxnSpPr>
        <p:spPr>
          <a:xfrm>
            <a:off x="0" y="6127750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18" r:id="rId7"/>
    <p:sldLayoutId id="2147483725" r:id="rId8"/>
    <p:sldLayoutId id="2147483726" r:id="rId9"/>
    <p:sldLayoutId id="2147483727" r:id="rId10"/>
    <p:sldLayoutId id="2147483728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2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21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6031887-B2A1-ECA0-53E1-F89024A6C4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7"/>
          <a:stretch/>
        </p:blipFill>
        <p:spPr>
          <a:xfrm>
            <a:off x="0" y="312821"/>
            <a:ext cx="12192000" cy="55163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65DF0954-E6A4-E9F9-1971-497923A0F8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3265" y="60045"/>
            <a:ext cx="4868735" cy="6888741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7931131-1D4F-E6F5-6288-4F070AF56B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6282" y="1194380"/>
            <a:ext cx="2885942" cy="4082158"/>
          </a:xfrm>
          <a:prstGeom prst="rect">
            <a:avLst/>
          </a:prstGeom>
        </p:spPr>
      </p:pic>
      <p:sp>
        <p:nvSpPr>
          <p:cNvPr id="13316" name="CuadroTexto 8">
            <a:extLst>
              <a:ext uri="{FF2B5EF4-FFF2-40B4-BE49-F238E27FC236}">
                <a16:creationId xmlns:a16="http://schemas.microsoft.com/office/drawing/2014/main" id="{40DCEC3E-197F-1418-54BA-32C953C515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714" y="1383469"/>
            <a:ext cx="5231568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9pPr>
          </a:lstStyle>
          <a:p>
            <a:pPr algn="r" eaLnBrk="1" hangingPunct="1"/>
            <a:r>
              <a:rPr lang="es-ES" altLang="es-ES" sz="3200" b="1" dirty="0"/>
              <a:t>¿QUÉ ES?</a:t>
            </a:r>
            <a:endParaRPr lang="es-ES" altLang="es-ES" sz="3200" dirty="0"/>
          </a:p>
          <a:p>
            <a:pPr algn="r" eaLnBrk="1" hangingPunct="1"/>
            <a:r>
              <a:rPr lang="es-ES" altLang="es-ES" sz="3200" dirty="0">
                <a:solidFill>
                  <a:srgbClr val="C00000"/>
                </a:solidFill>
              </a:rPr>
              <a:t>EL DT constituye un medio de </a:t>
            </a:r>
            <a:r>
              <a:rPr lang="es-ES" altLang="es-ES" sz="3200" dirty="0">
                <a:solidFill>
                  <a:srgbClr val="CC990E"/>
                </a:solidFill>
              </a:rPr>
              <a:t>expresión</a:t>
            </a:r>
            <a:r>
              <a:rPr lang="es-ES" altLang="es-ES" sz="3200" dirty="0">
                <a:solidFill>
                  <a:srgbClr val="C00000"/>
                </a:solidFill>
              </a:rPr>
              <a:t> y comunicación convencional para cualquier proyecto cuyo fin sea la </a:t>
            </a:r>
            <a:r>
              <a:rPr lang="es-ES" altLang="es-ES" sz="3200" dirty="0"/>
              <a:t>creación y fabricación </a:t>
            </a:r>
            <a:r>
              <a:rPr lang="es-ES" altLang="es-ES" sz="3200" dirty="0">
                <a:solidFill>
                  <a:srgbClr val="C00000"/>
                </a:solidFill>
              </a:rPr>
              <a:t>de un producto, siendo un aspecto imprescindible del </a:t>
            </a:r>
            <a:r>
              <a:rPr lang="es-ES" altLang="es-ES" sz="3200" dirty="0">
                <a:solidFill>
                  <a:srgbClr val="0070C0"/>
                </a:solidFill>
              </a:rPr>
              <a:t>desarrollo tecnológico.</a:t>
            </a:r>
          </a:p>
          <a:p>
            <a:pPr algn="r" eaLnBrk="1" hangingPunct="1"/>
            <a:endParaRPr lang="es-ES" altLang="es-ES" sz="3200" dirty="0"/>
          </a:p>
          <a:p>
            <a:pPr algn="r" eaLnBrk="1" hangingPunct="1"/>
            <a:endParaRPr lang="es-ES" altLang="es-ES" sz="320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698FCAC-0B4E-7B28-52FA-43404F2D89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8396" y="60045"/>
            <a:ext cx="4020786" cy="1099434"/>
          </a:xfrm>
          <a:prstGeom prst="rect">
            <a:avLst/>
          </a:prstGeom>
        </p:spPr>
      </p:pic>
      <p:sp>
        <p:nvSpPr>
          <p:cNvPr id="6" name="Título 5">
            <a:extLst>
              <a:ext uri="{FF2B5EF4-FFF2-40B4-BE49-F238E27FC236}">
                <a16:creationId xmlns:a16="http://schemas.microsoft.com/office/drawing/2014/main" id="{378B9F15-C777-B652-7A3D-D3B54DFA8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750" y="496888"/>
            <a:ext cx="7878763" cy="10477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s-ES" sz="5200" dirty="0"/>
              <a:t>DIBUJO TÉCNICO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D2A661D-B854-203B-8284-ADDA136DD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250" y="369421"/>
            <a:ext cx="5963750" cy="4123634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C801292E-657D-310D-EA98-ECA1A2F20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0638" y="446089"/>
            <a:ext cx="5503264" cy="693164"/>
          </a:xfrm>
        </p:spPr>
        <p:txBody>
          <a:bodyPr/>
          <a:lstStyle/>
          <a:p>
            <a:pPr algn="ctr"/>
            <a:r>
              <a:rPr lang="es-ES" dirty="0"/>
              <a:t>Dibujo técnico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AB0E9841-2BD1-A267-9EBC-BC4E241C74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6089"/>
            <a:ext cx="4101285" cy="5268911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119D404-9E35-5F3B-C97E-3EA4BB350B5E}"/>
              </a:ext>
            </a:extLst>
          </p:cNvPr>
          <p:cNvSpPr txBox="1"/>
          <p:nvPr/>
        </p:nvSpPr>
        <p:spPr>
          <a:xfrm>
            <a:off x="4572000" y="4569723"/>
            <a:ext cx="748775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s-ES" altLang="es-ES" sz="2800" dirty="0"/>
              <a:t>La asignatura de DT tiene como objetivo </a:t>
            </a:r>
          </a:p>
          <a:p>
            <a:pPr eaLnBrk="1" hangingPunct="1"/>
            <a:r>
              <a:rPr lang="es-ES" altLang="es-ES" sz="2800" dirty="0">
                <a:solidFill>
                  <a:srgbClr val="FFC000"/>
                </a:solidFill>
                <a:highlight>
                  <a:srgbClr val="C0C0C0"/>
                </a:highlight>
              </a:rPr>
              <a:t>resolver problemas gráfico-matemáticos </a:t>
            </a:r>
            <a:r>
              <a:rPr lang="es-ES" altLang="es-ES" sz="2800" dirty="0"/>
              <a:t>aplicando </a:t>
            </a:r>
            <a:r>
              <a:rPr lang="es-ES" altLang="es-ES" sz="2800" dirty="0">
                <a:solidFill>
                  <a:schemeClr val="accent1">
                    <a:lumMod val="75000"/>
                  </a:schemeClr>
                </a:solidFill>
              </a:rPr>
              <a:t>razonamientos inductivos, deductivos y lógicos.</a:t>
            </a:r>
          </a:p>
          <a:p>
            <a:pPr eaLnBrk="1" hangingPunct="1"/>
            <a:endParaRPr lang="es-ES" altLang="es-ES" sz="2400" dirty="0"/>
          </a:p>
          <a:p>
            <a:pPr eaLnBrk="1" hangingPunct="1"/>
            <a:r>
              <a:rPr lang="es-ES" altLang="es-ES" sz="2400" dirty="0"/>
              <a:t>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6579D2B-5020-1B58-6216-8DEE33CAC8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3855" y="1139253"/>
            <a:ext cx="3540291" cy="3353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334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735DF7-708D-E2C9-D097-9041CFCAF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Dibujo técnico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605E2A8-BC93-F690-1351-9B24B0F0EF94}"/>
              </a:ext>
            </a:extLst>
          </p:cNvPr>
          <p:cNvSpPr txBox="1"/>
          <p:nvPr/>
        </p:nvSpPr>
        <p:spPr>
          <a:xfrm>
            <a:off x="569626" y="1978702"/>
            <a:ext cx="463196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altLang="es-ES" sz="2800" dirty="0"/>
              <a:t>Por lo tanto, es una asignatura meramente </a:t>
            </a:r>
            <a:r>
              <a:rPr lang="es-ES" altLang="es-ES" sz="2800" dirty="0">
                <a:solidFill>
                  <a:srgbClr val="FF9B00"/>
                </a:solidFill>
              </a:rPr>
              <a:t>PRÁCTICA</a:t>
            </a:r>
            <a:r>
              <a:rPr lang="es-ES" altLang="es-ES" sz="2800" dirty="0"/>
              <a:t>, no memorística, con la que aprenderás a desarrollar tus ideas y diseños con un </a:t>
            </a:r>
            <a:r>
              <a:rPr lang="es-ES" altLang="es-ES" sz="2800" dirty="0">
                <a:solidFill>
                  <a:srgbClr val="009193"/>
                </a:solidFill>
              </a:rPr>
              <a:t>lenguaje gráfico universal.</a:t>
            </a:r>
            <a:endParaRPr lang="es-ES" sz="2800" dirty="0">
              <a:solidFill>
                <a:srgbClr val="009193"/>
              </a:solidFill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7A809169-F3CE-708D-F297-F25E1BEFE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0" y="21402"/>
            <a:ext cx="6586307" cy="508889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E86CC17-91DC-5005-2830-5A6FA4F12C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7821" y="4003910"/>
            <a:ext cx="3733255" cy="246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805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10B6C0A-99A1-708A-863B-D35A1E5506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7"/>
          <a:stretch/>
        </p:blipFill>
        <p:spPr>
          <a:xfrm>
            <a:off x="0" y="312821"/>
            <a:ext cx="12192000" cy="551638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Título 5">
            <a:extLst>
              <a:ext uri="{FF2B5EF4-FFF2-40B4-BE49-F238E27FC236}">
                <a16:creationId xmlns:a16="http://schemas.microsoft.com/office/drawing/2014/main" id="{EC0F8C00-AC75-E2FD-D117-729904782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750" y="496888"/>
            <a:ext cx="9602788" cy="10477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s-ES" sz="5200" dirty="0"/>
              <a:t>DIBUJO TÉCNICO</a:t>
            </a:r>
          </a:p>
        </p:txBody>
      </p:sp>
      <p:pic>
        <p:nvPicPr>
          <p:cNvPr id="14340" name="Picture 20" descr="Monge y el sistema diédrico | IDIS">
            <a:extLst>
              <a:ext uri="{FF2B5EF4-FFF2-40B4-BE49-F238E27FC236}">
                <a16:creationId xmlns:a16="http://schemas.microsoft.com/office/drawing/2014/main" id="{7A66D187-DC96-11B1-179B-8574790D9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001" y="3813799"/>
            <a:ext cx="3500437" cy="274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F910B309-67FA-263C-38E5-9C2A1E24A882}"/>
              </a:ext>
            </a:extLst>
          </p:cNvPr>
          <p:cNvSpPr txBox="1"/>
          <p:nvPr/>
        </p:nvSpPr>
        <p:spPr>
          <a:xfrm>
            <a:off x="375001" y="1354138"/>
            <a:ext cx="7494587" cy="36009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latin typeface="+mn-lt"/>
              </a:rPr>
              <a:t>NO es una asignatura de arte, </a:t>
            </a:r>
            <a:r>
              <a:rPr lang="es-ES" sz="2800" dirty="0">
                <a:solidFill>
                  <a:srgbClr val="C00000"/>
                </a:solidFill>
                <a:latin typeface="+mn-lt"/>
              </a:rPr>
              <a:t>es una ciencia. </a:t>
            </a:r>
            <a:r>
              <a:rPr lang="es-ES" sz="2800" dirty="0">
                <a:latin typeface="+mn-lt"/>
              </a:rPr>
              <a:t>Y por ello, </a:t>
            </a:r>
            <a:r>
              <a:rPr lang="es-ES" sz="2800" dirty="0">
                <a:solidFill>
                  <a:srgbClr val="0070C0"/>
                </a:solidFill>
                <a:latin typeface="+mn-lt"/>
              </a:rPr>
              <a:t>no necesitarás “ser bueno/a dibujando”. </a:t>
            </a:r>
            <a:r>
              <a:rPr lang="es-ES" sz="2800" dirty="0">
                <a:latin typeface="+mn-lt"/>
              </a:rPr>
              <a:t>Si trabajas los contenidos con constancia y tienes cierta visión espacial </a:t>
            </a:r>
            <a:r>
              <a:rPr lang="es-ES" sz="2800" dirty="0">
                <a:solidFill>
                  <a:srgbClr val="FF9B00"/>
                </a:solidFill>
                <a:latin typeface="+mn-lt"/>
              </a:rPr>
              <a:t>(no te preocupes también esta APTITUD puede trabajarse) </a:t>
            </a:r>
            <a:r>
              <a:rPr lang="es-ES" sz="2800" dirty="0">
                <a:latin typeface="+mn-lt"/>
              </a:rPr>
              <a:t>descubrirás que es muy asequible.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s-ES" sz="2000" dirty="0">
              <a:latin typeface="+mn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000" dirty="0">
              <a:latin typeface="+mn-l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000" dirty="0">
              <a:latin typeface="+mn-lt"/>
            </a:endParaRPr>
          </a:p>
        </p:txBody>
      </p:sp>
      <p:pic>
        <p:nvPicPr>
          <p:cNvPr id="14341" name="Picture 18" descr="Perspectiva cónica - Wikiwand">
            <a:extLst>
              <a:ext uri="{FF2B5EF4-FFF2-40B4-BE49-F238E27FC236}">
                <a16:creationId xmlns:a16="http://schemas.microsoft.com/office/drawing/2014/main" id="{A340BD3E-BCE6-995B-E948-C152AC03C4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4214" y="3524250"/>
            <a:ext cx="4270375" cy="283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6">
            <a:extLst>
              <a:ext uri="{FF2B5EF4-FFF2-40B4-BE49-F238E27FC236}">
                <a16:creationId xmlns:a16="http://schemas.microsoft.com/office/drawing/2014/main" id="{758C3F91-1DC8-9EEB-0716-B3BEA281E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589" y="312821"/>
            <a:ext cx="3479098" cy="5220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52032CC0-9ECE-C218-AE9B-548CC3E42D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0149" y="289991"/>
            <a:ext cx="4688301" cy="35695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23C4152-A031-C616-648A-8863DB972C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4799" y="3517963"/>
            <a:ext cx="4204032" cy="2366341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10C4169-FC42-B6CE-C14A-1653A7C96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4550" y="107256"/>
            <a:ext cx="8783637" cy="574381"/>
          </a:xfrm>
        </p:spPr>
        <p:txBody>
          <a:bodyPr/>
          <a:lstStyle/>
          <a:p>
            <a:r>
              <a:rPr lang="es-ES" dirty="0"/>
              <a:t>Dibujo técnico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5B66D57-E83B-15AA-9149-4A786DE39975}"/>
              </a:ext>
            </a:extLst>
          </p:cNvPr>
          <p:cNvSpPr txBox="1"/>
          <p:nvPr/>
        </p:nvSpPr>
        <p:spPr>
          <a:xfrm>
            <a:off x="0" y="895349"/>
            <a:ext cx="5770149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0070C0"/>
                </a:solidFill>
                <a:latin typeface="+mn-lt"/>
              </a:rPr>
              <a:t>Es asignatura obligatoria </a:t>
            </a:r>
            <a:r>
              <a:rPr lang="es-ES" sz="2800" dirty="0">
                <a:latin typeface="+mn-lt"/>
              </a:rPr>
              <a:t>de multitud de grados universitarios: </a:t>
            </a:r>
            <a:r>
              <a:rPr lang="es-ES" sz="2800" dirty="0">
                <a:solidFill>
                  <a:srgbClr val="C00000"/>
                </a:solidFill>
                <a:latin typeface="+mn-lt"/>
              </a:rPr>
              <a:t>Ingenierías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rgbClr val="C00000"/>
              </a:solidFill>
              <a:latin typeface="+mn-lt"/>
            </a:endParaRP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s-ES" sz="2400" dirty="0">
                <a:solidFill>
                  <a:srgbClr val="00B050"/>
                </a:solidFill>
                <a:latin typeface="+mn-lt"/>
              </a:rPr>
              <a:t>Grado en Ingeniería </a:t>
            </a:r>
            <a:r>
              <a:rPr lang="es-ES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Química e Industrial</a:t>
            </a:r>
            <a:r>
              <a:rPr lang="es-ES" sz="2400" dirty="0">
                <a:latin typeface="+mn-lt"/>
              </a:rPr>
              <a:t>,  </a:t>
            </a:r>
            <a:r>
              <a:rPr lang="es-ES" sz="2400" dirty="0">
                <a:solidFill>
                  <a:srgbClr val="7030A0"/>
                </a:solidFill>
                <a:latin typeface="+mn-lt"/>
              </a:rPr>
              <a:t>Electrónica,  </a:t>
            </a:r>
            <a:r>
              <a:rPr lang="es-ES" sz="2400" dirty="0">
                <a:solidFill>
                  <a:srgbClr val="C00000"/>
                </a:solidFill>
                <a:latin typeface="+mn-lt"/>
              </a:rPr>
              <a:t>Industrial</a:t>
            </a:r>
            <a:r>
              <a:rPr lang="es-ES" sz="2400" dirty="0">
                <a:latin typeface="+mn-lt"/>
              </a:rPr>
              <a:t>, </a:t>
            </a:r>
            <a:r>
              <a:rPr lang="es-ES" sz="2400" dirty="0">
                <a:solidFill>
                  <a:srgbClr val="00B050"/>
                </a:solidFill>
                <a:latin typeface="+mn-lt"/>
              </a:rPr>
              <a:t>Agrícola,  </a:t>
            </a:r>
            <a:r>
              <a:rPr lang="es-ES" sz="2400" dirty="0">
                <a:solidFill>
                  <a:srgbClr val="0070C0"/>
                </a:solidFill>
                <a:latin typeface="+mn-lt"/>
              </a:rPr>
              <a:t>Civil,  </a:t>
            </a:r>
            <a:r>
              <a:rPr lang="es-ES" sz="2400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Aeroespacial, </a:t>
            </a:r>
            <a:r>
              <a:rPr lang="es-ES" sz="24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Mecánica...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s-ES" sz="2400" dirty="0">
                <a:solidFill>
                  <a:srgbClr val="C00000"/>
                </a:solidFill>
                <a:latin typeface="+mn-lt"/>
              </a:rPr>
              <a:t>Grado en Arquitectura, </a:t>
            </a:r>
            <a:r>
              <a:rPr lang="es-ES" sz="2400" dirty="0">
                <a:solidFill>
                  <a:srgbClr val="929000"/>
                </a:solidFill>
                <a:latin typeface="+mn-lt"/>
              </a:rPr>
              <a:t>Grado en Bellas Artes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s-ES" sz="2400" dirty="0">
                <a:solidFill>
                  <a:srgbClr val="009193"/>
                </a:solidFill>
                <a:latin typeface="+mn-lt"/>
              </a:rPr>
              <a:t>Grado en Conservación y Restauración de bienes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000" dirty="0">
              <a:latin typeface="+mn-lt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6A9A686-367D-20E0-40E9-DDAC14A1EA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6548" y="452785"/>
            <a:ext cx="2403541" cy="160201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6D915FA-A2FB-20A4-FE8F-89BD8B4ED1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8831" y="2217594"/>
            <a:ext cx="3119237" cy="385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766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A30228-75D6-18D0-49D0-9892F15BB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0" y="152400"/>
            <a:ext cx="7105650" cy="933450"/>
          </a:xfrm>
        </p:spPr>
        <p:txBody>
          <a:bodyPr/>
          <a:lstStyle/>
          <a:p>
            <a:r>
              <a:rPr lang="es-ES" dirty="0">
                <a:solidFill>
                  <a:srgbClr val="0070C0"/>
                </a:solidFill>
              </a:rPr>
              <a:t>Dibujo técnico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7AA209B-5B6E-3FBF-D19C-37E0C6DDB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7487" y="804863"/>
            <a:ext cx="4235694" cy="605313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718418C-2BDD-D6E0-B242-F4AB2E846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2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0500" y="2517833"/>
            <a:ext cx="4770121" cy="353530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4C94B737-4AC6-8A00-4E8D-F7271481A0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9000"/>
                    </a14:imgEffect>
                    <a14:imgEffect>
                      <a14:brightnessContrast bright="18000" contrast="44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60680" y="2010036"/>
            <a:ext cx="3288994" cy="40431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B74E942-09C2-EFB2-C73E-D8631BCDAACB}"/>
              </a:ext>
            </a:extLst>
          </p:cNvPr>
          <p:cNvSpPr txBox="1"/>
          <p:nvPr/>
        </p:nvSpPr>
        <p:spPr>
          <a:xfrm>
            <a:off x="190500" y="666750"/>
            <a:ext cx="7620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C00000"/>
                </a:solidFill>
                <a:latin typeface="+mn-lt"/>
              </a:rPr>
              <a:t>Pregunta a tus </a:t>
            </a:r>
            <a:r>
              <a:rPr lang="es-ES" sz="2400" dirty="0" err="1">
                <a:solidFill>
                  <a:srgbClr val="C00000"/>
                </a:solidFill>
                <a:latin typeface="+mn-lt"/>
              </a:rPr>
              <a:t>compañer@s</a:t>
            </a:r>
            <a:r>
              <a:rPr lang="es-ES" sz="2400" dirty="0">
                <a:solidFill>
                  <a:srgbClr val="C00000"/>
                </a:solidFill>
                <a:latin typeface="+mn-lt"/>
              </a:rPr>
              <a:t> </a:t>
            </a:r>
            <a:r>
              <a:rPr lang="es-ES" sz="2400" dirty="0">
                <a:latin typeface="+mn-lt"/>
              </a:rPr>
              <a:t>que están cursando esta materia en  Bachillerato, </a:t>
            </a:r>
            <a:r>
              <a:rPr lang="es-ES" sz="2400" dirty="0" err="1">
                <a:latin typeface="+mn-lt"/>
              </a:rPr>
              <a:t>ell@s</a:t>
            </a:r>
            <a:r>
              <a:rPr lang="es-ES" sz="2400" dirty="0">
                <a:latin typeface="+mn-lt"/>
              </a:rPr>
              <a:t> serán tu mejor REFERENCIA.</a:t>
            </a:r>
          </a:p>
        </p:txBody>
      </p:sp>
    </p:spTree>
    <p:extLst>
      <p:ext uri="{BB962C8B-B14F-4D97-AF65-F5344CB8AC3E}">
        <p14:creationId xmlns:p14="http://schemas.microsoft.com/office/powerpoint/2010/main" val="1789786860"/>
      </p:ext>
    </p:extLst>
  </p:cSld>
  <p:clrMapOvr>
    <a:masterClrMapping/>
  </p:clrMapOvr>
</p:sld>
</file>

<file path=ppt/theme/theme1.xml><?xml version="1.0" encoding="utf-8"?>
<a:theme xmlns:a="http://schemas.openxmlformats.org/drawingml/2006/main" name="Galería">
  <a:themeElements>
    <a:clrScheme name="Galería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ía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í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{FA022060-83AF-BE4F-9284-694586ADFB43}tf10001119</Template>
  <TotalTime>4403</TotalTime>
  <Words>213</Words>
  <Application>Microsoft Macintosh PowerPoint</Application>
  <PresentationFormat>Panorámica</PresentationFormat>
  <Paragraphs>21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Gill Sans MT</vt:lpstr>
      <vt:lpstr>Arial</vt:lpstr>
      <vt:lpstr>Calibri</vt:lpstr>
      <vt:lpstr>Wingdings</vt:lpstr>
      <vt:lpstr>Galería</vt:lpstr>
      <vt:lpstr>DIBUJO TÉCNICO</vt:lpstr>
      <vt:lpstr>Dibujo técnico</vt:lpstr>
      <vt:lpstr>Dibujo técnico</vt:lpstr>
      <vt:lpstr>DIBUJO TÉCNICO</vt:lpstr>
      <vt:lpstr>Dibujo técnico</vt:lpstr>
      <vt:lpstr>Dibujo técnico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Microsoft Office User</cp:lastModifiedBy>
  <cp:revision>10</cp:revision>
  <dcterms:created xsi:type="dcterms:W3CDTF">2023-05-17T16:07:19Z</dcterms:created>
  <dcterms:modified xsi:type="dcterms:W3CDTF">2023-05-20T20:03:03Z</dcterms:modified>
</cp:coreProperties>
</file>